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notesMasterIdLst>
    <p:notesMasterId r:id="rId8"/>
  </p:notesMasterIdLst>
  <p:handoutMasterIdLst>
    <p:handoutMasterId r:id="rId39"/>
  </p:handoutMasterIdLst>
  <p:sldIdLst>
    <p:sldId id="632" r:id="rId7"/>
    <p:sldId id="462" r:id="rId9"/>
    <p:sldId id="827" r:id="rId10"/>
    <p:sldId id="468" r:id="rId11"/>
    <p:sldId id="454" r:id="rId12"/>
    <p:sldId id="745" r:id="rId13"/>
    <p:sldId id="746" r:id="rId14"/>
    <p:sldId id="759" r:id="rId15"/>
    <p:sldId id="797" r:id="rId16"/>
    <p:sldId id="766" r:id="rId17"/>
    <p:sldId id="780" r:id="rId18"/>
    <p:sldId id="779" r:id="rId19"/>
    <p:sldId id="781" r:id="rId20"/>
    <p:sldId id="783" r:id="rId21"/>
    <p:sldId id="791" r:id="rId22"/>
    <p:sldId id="785" r:id="rId23"/>
    <p:sldId id="793" r:id="rId24"/>
    <p:sldId id="798" r:id="rId25"/>
    <p:sldId id="795" r:id="rId26"/>
    <p:sldId id="799" r:id="rId27"/>
    <p:sldId id="800" r:id="rId28"/>
    <p:sldId id="802" r:id="rId29"/>
    <p:sldId id="801" r:id="rId30"/>
    <p:sldId id="803" r:id="rId31"/>
    <p:sldId id="818" r:id="rId32"/>
    <p:sldId id="796" r:id="rId33"/>
    <p:sldId id="826" r:id="rId34"/>
    <p:sldId id="828" r:id="rId35"/>
    <p:sldId id="829" r:id="rId36"/>
    <p:sldId id="831" r:id="rId37"/>
    <p:sldId id="832" r:id="rId3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717F9D-AF32-447D-8FEC-3AA23FB8AE24}" styleName="??? 1 17">
    <a:wholeTbl>
      <a:tcTxStyle>
        <a:fontRef idx="none">
          <a:schemeClr val="tx1"/>
        </a:fontRef>
      </a:tcTxStyle>
      <a:tcStyle>
        <a:tcBdr>
          <a:left>
            <a:ln w="9525" cmpd="sng">
              <a:solidFill>
                <a:schemeClr val="accent4"/>
              </a:solidFill>
            </a:ln>
          </a:left>
          <a:right>
            <a:ln w="9525" cmpd="sng">
              <a:solidFill>
                <a:schemeClr val="accent4"/>
              </a:solidFill>
            </a:ln>
          </a:right>
          <a:top>
            <a:ln w="9525" cmpd="sng">
              <a:solidFill>
                <a:schemeClr val="accent4"/>
              </a:solidFill>
            </a:ln>
          </a:top>
          <a:bottom>
            <a:ln w="9525" cmpd="sng">
              <a:solidFill>
                <a:schemeClr val="accent4"/>
              </a:solidFill>
            </a:ln>
          </a:bottom>
          <a:insideH>
            <a:ln w="9525" cmpd="sng">
              <a:solidFill>
                <a:schemeClr val="accent4"/>
              </a:solidFill>
            </a:ln>
          </a:insideH>
          <a:insideV>
            <a:ln w="9525" cmpd="sng">
              <a:solidFill>
                <a:schemeClr val="accent4"/>
              </a:solidFill>
            </a:ln>
          </a:insideV>
        </a:tcBdr>
        <a:fill>
          <a:solidFill>
            <a:schemeClr val="bg1">
              <a:alpha val="0"/>
            </a:schemeClr>
          </a:solidFill>
        </a:fill>
      </a:tcStyle>
    </a:wholeTbl>
    <a:band1H>
      <a:tcStyle>
        <a:tcBdr/>
        <a:fill>
          <a:solidFill>
            <a:schemeClr val="accent4">
              <a:lumMod val="40000"/>
              <a:lumOff val="60000"/>
              <a:alpha val="50000"/>
            </a:schemeClr>
          </a:solidFill>
        </a:fill>
      </a:tcStyle>
    </a:band1H>
    <a:band1V>
      <a:tcStyle>
        <a:tcBdr/>
        <a:fill>
          <a:solidFill>
            <a:schemeClr val="bg1">
              <a:alpha val="0"/>
            </a:schemeClr>
          </a:solidFill>
        </a:fill>
      </a:tcStyle>
    </a:band1V>
    <a:band2V>
      <a:tcStyle>
        <a:tcBdr/>
        <a:fill>
          <a:solidFill>
            <a:schemeClr val="accent4">
              <a:lumMod val="40000"/>
              <a:lumOff val="60000"/>
              <a:alpha val="50000"/>
            </a:schemeClr>
          </a:solidFill>
        </a:fill>
      </a:tcStyle>
    </a:band2V>
    <a:lastCol>
      <a:tcTxStyle b="on">
        <a:fontRef idx="none">
          <a:schemeClr val="tx1"/>
        </a:fontRef>
      </a:tcTxStyle>
      <a:tcStyle>
        <a:tcBdr>
          <a:left>
            <a:ln w="9525" cmpd="sng">
              <a:solidFill>
                <a:schemeClr val="accent4"/>
              </a:solidFill>
            </a:ln>
          </a:left>
          <a:right>
            <a:ln w="9525" cmpd="sng">
              <a:solidFill>
                <a:schemeClr val="accent4"/>
              </a:solidFill>
            </a:ln>
          </a:right>
          <a:top>
            <a:ln w="9525" cmpd="sng">
              <a:solidFill>
                <a:schemeClr val="accent4"/>
              </a:solidFill>
            </a:ln>
          </a:top>
          <a:bottom>
            <a:ln w="9525" cmpd="sng">
              <a:solidFill>
                <a:schemeClr val="accent4"/>
              </a:solidFill>
            </a:ln>
          </a:bottom>
          <a:insideH>
            <a:ln w="9525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accent4">
              <a:lumMod val="40000"/>
              <a:lumOff val="60000"/>
              <a:alpha val="50000"/>
            </a:schemeClr>
          </a:solidFill>
        </a:fill>
      </a:tcStyle>
    </a:lastCol>
    <a:firstCol>
      <a:tcTxStyle b="on">
        <a:fontRef idx="none">
          <a:schemeClr val="tx1"/>
        </a:fontRef>
      </a:tcTxStyle>
      <a:tcStyle>
        <a:tcBdr>
          <a:left>
            <a:ln w="9525" cmpd="sng">
              <a:solidFill>
                <a:schemeClr val="accent4"/>
              </a:solidFill>
            </a:ln>
          </a:left>
          <a:right>
            <a:ln w="9525" cmpd="sng">
              <a:solidFill>
                <a:schemeClr val="accent4"/>
              </a:solidFill>
            </a:ln>
          </a:right>
          <a:top>
            <a:ln w="9525" cmpd="sng">
              <a:solidFill>
                <a:schemeClr val="accent4"/>
              </a:solidFill>
            </a:ln>
          </a:top>
          <a:bottom>
            <a:ln w="9525" cmpd="sng">
              <a:solidFill>
                <a:schemeClr val="accent4"/>
              </a:solidFill>
            </a:ln>
          </a:bottom>
          <a:insideH>
            <a:ln w="9525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firstCol>
    <a:lastRow>
      <a:tcTxStyle b="on">
        <a:fontRef idx="none">
          <a:schemeClr val="tx1"/>
        </a:fontRef>
      </a:tcTxStyle>
      <a:tcStyle>
        <a:tcBdr>
          <a:left>
            <a:ln w="9525" cmpd="sng">
              <a:solidFill>
                <a:schemeClr val="accent4"/>
              </a:solidFill>
            </a:ln>
          </a:left>
          <a:right>
            <a:ln w="9525" cmpd="sng">
              <a:solidFill>
                <a:schemeClr val="accent4"/>
              </a:solidFill>
            </a:ln>
          </a:right>
          <a:top>
            <a:ln w="9525" cmpd="sng">
              <a:solidFill>
                <a:schemeClr val="accent4"/>
              </a:solidFill>
            </a:ln>
          </a:top>
          <a:bottom>
            <a:ln w="9525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lastRow>
    <a:neCell>
      <a:tcStyle>
        <a:tcBdr/>
        <a:fill>
          <a:solidFill>
            <a:schemeClr val="bg1">
              <a:alpha val="0"/>
            </a:schemeClr>
          </a:solidFill>
        </a:fill>
      </a:tcStyle>
    </a:neCell>
    <a:nwCell>
      <a:tcStyle>
        <a:tcBdr/>
        <a:fill>
          <a:solidFill>
            <a:schemeClr val="bg1">
              <a:alpha val="0"/>
            </a:schemeClr>
          </a:solidFill>
        </a:fill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0"/>
        <p:guide pos="2878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39" Type="http://schemas.openxmlformats.org/officeDocument/2006/relationships/handoutMaster" Target="handoutMasters/handoutMaster1.xml"/><Relationship Id="rId38" Type="http://schemas.openxmlformats.org/officeDocument/2006/relationships/slide" Target="slides/slide31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638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89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253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2253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593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3" Type="http://schemas.openxmlformats.org/officeDocument/2006/relationships/theme" Target="../theme/theme5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7000">
    <p:fade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7000">
    <p:fade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9219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37000">
    <p:fade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43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Click="0" advTm="37000">
    <p:fade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229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Click="0" advTm="37000">
    <p:fade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tags" Target="../tags/tag2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0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34925" y="5876925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0" name="文本框 3"/>
          <p:cNvSpPr txBox="1"/>
          <p:nvPr/>
        </p:nvSpPr>
        <p:spPr>
          <a:xfrm>
            <a:off x="34925" y="116840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0" y="982028"/>
          <a:ext cx="9142095" cy="4905375"/>
        </p:xfrm>
        <a:graphic>
          <a:graphicData uri="http://schemas.openxmlformats.org/drawingml/2006/table">
            <a:tbl>
              <a:tblPr/>
              <a:tblGrid>
                <a:gridCol w="319405"/>
                <a:gridCol w="702945"/>
                <a:gridCol w="707390"/>
                <a:gridCol w="2053590"/>
                <a:gridCol w="451485"/>
                <a:gridCol w="662940"/>
                <a:gridCol w="1199515"/>
                <a:gridCol w="604520"/>
                <a:gridCol w="734060"/>
                <a:gridCol w="426720"/>
                <a:gridCol w="1279525"/>
              </a:tblGrid>
              <a:tr h="5981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4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云南卓诚控股集团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移动业务员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有良好的沟通和表达能力，服务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    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意识强，能承受一定的抗压能力，有团队协作精神，接受轮班制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22-35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4500-8000五险/社保补贴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临沧芝麻传媒有限责任公司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仓库打包发货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做事认真，仔细，会用电脑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第一个月试用期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2600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，后面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66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商财通会计服务有限公司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实习会计兼职岗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会计岗需会计专业，工作时间：早上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8.30-12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点，下午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1.50-6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点，周末双休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电话客服单双休），法定节假日正常休息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电话客服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3500+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66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外勤会计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双江、云县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3500+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37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0" y="992188"/>
          <a:ext cx="9133205" cy="4892040"/>
        </p:xfrm>
        <a:graphic>
          <a:graphicData uri="http://schemas.openxmlformats.org/drawingml/2006/table">
            <a:tbl>
              <a:tblPr/>
              <a:tblGrid>
                <a:gridCol w="291465"/>
                <a:gridCol w="701040"/>
                <a:gridCol w="739140"/>
                <a:gridCol w="2548255"/>
                <a:gridCol w="400050"/>
                <a:gridCol w="445135"/>
                <a:gridCol w="1283970"/>
                <a:gridCol w="346710"/>
                <a:gridCol w="46990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圆通速递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取件业务员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接受无经验，有经验者优先，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3000-8000 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健之佳连锁健康药房临沧分部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营业员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药学相关专业，有药店工作经验者优先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,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交五险一金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just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3000+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中专或高中以上学历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53213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执业药师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有执业药师资格证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交五险一金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6000+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544195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临沧新世纪信息技术有限公司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政采云系统人员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rowSpan="2"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1.有责任心，善于分析思考问题；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2.勤奋踏实，良好的服务意识与团队合作精神。每天上午8:30-12:00 ，下午2:00-6:00；周未正常休息(如周未加班补加班工资)。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基本工资+绩效+保险；（学徒工资面议）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7368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销售人员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7975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临沧奇创旅行社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销售代表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学历不限、经验；有销售经验者优先，工作满一年购买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不超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50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元十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提成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包住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84137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中国移动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商客经理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有市场营销或从事移动业务从业经验可放宽条件，具备电脑操作能力技能，具有较强沟通能力、销售能力以及客户服务意识。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18-42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基础工资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业务提成，月均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3000-10000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上不封顶。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中专以上学历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-14605" y="992188"/>
          <a:ext cx="9147810" cy="4901565"/>
        </p:xfrm>
        <a:graphic>
          <a:graphicData uri="http://schemas.openxmlformats.org/drawingml/2006/table">
            <a:tbl>
              <a:tblPr/>
              <a:tblGrid>
                <a:gridCol w="306070"/>
                <a:gridCol w="473710"/>
                <a:gridCol w="635000"/>
                <a:gridCol w="2301875"/>
                <a:gridCol w="396240"/>
                <a:gridCol w="512445"/>
                <a:gridCol w="1885950"/>
                <a:gridCol w="424180"/>
                <a:gridCol w="365760"/>
                <a:gridCol w="478155"/>
                <a:gridCol w="136842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360"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34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临沧雄昌汽修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维修保养大工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遵守公司规章制度，持高工以上技能证，熟练掌屋小汽车维修保养技能，持小汽车驾驶证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能排除中高档小汽车凝难故障的前提下薪酬实行 320 元/日(月休4 天)或修车产值 10%提成+揽业提成三重考核，取其最高额按月发放，次月 20日之前支付。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维修保养中工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小汽车维修保养学工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遵守公司规章制度，自愿学习小汽车维修保养技能和洗车美容技能(持专业技能和驾驶证者优先)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薪酬实行 2500 元/月(月休4天)+揽业提成，次月 20 日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之前支付。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客服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熟练操作微机，负责接待客户、提醒客户和开拓和走访大客户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 元/月(月休4天)+揽业提成，次月 20 日之前支付。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中专及其以上学历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54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会计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遵守公司规章制度，中专及其以上学历，熟练操作微机，负贵财务收支和日常事务管理工作，持小车和会计证。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3000 元/月(月休4天)+揽业提成，次月 20 日之前支付。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88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煮饭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负责员工中餐的采购、储存、制作和供给，持小车驾驶证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2500-3000元/月+揽业提成，次月 20 日之前支付。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接待报修汽配管理保险代办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遵守公司规章制度，持中工技能证，熱练掌屋小汽车维修保养技能，持小汽车驾驶证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能判断中高档小汽车常见故障的前提下薪酬实行 150 元/日(月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休4天)+揽业提成三重考核，职其最高额发放，次月20日之前支付。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l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10795" y="982663"/>
          <a:ext cx="9112885" cy="4896485"/>
        </p:xfrm>
        <a:graphic>
          <a:graphicData uri="http://schemas.openxmlformats.org/drawingml/2006/table">
            <a:tbl>
              <a:tblPr/>
              <a:tblGrid>
                <a:gridCol w="271145"/>
                <a:gridCol w="569595"/>
                <a:gridCol w="539115"/>
                <a:gridCol w="2240915"/>
                <a:gridCol w="457200"/>
                <a:gridCol w="809625"/>
                <a:gridCol w="1501140"/>
                <a:gridCol w="511810"/>
                <a:gridCol w="30480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100％感觉快时尚内衣连锁品牌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导购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要求勤奋上进，敢挑战自我</a:t>
                      </a:r>
                      <a:r>
                        <a:rPr 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，有工作经验者优先</a:t>
                      </a:r>
                      <a:endParaRPr 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4000-6000，上不封顶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06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店长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6000-12000，上不封顶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63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督导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10000以上，上不封顶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595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雪那给百货经营部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品牌推广员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若有市场推广经验者，可放宽到初中。工作时间：试用期一个月岗位：全职和兼职皆可。其它要求：熟悉智能手机操作，善于沟通交流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20-40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6-10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计件（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元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/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件），半个月结算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专科以上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市场营销员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有销售经验者优先工作时间：试用期一个月岗位：全职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18-35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11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37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铭应文化传媒有限公司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主播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女性，有工作经验者优先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第一个月无责底薪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提成，第二个月无责底薪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提成，第三个月无责底薪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提成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019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38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临沧启航教育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全职教师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、热爱教育事业，喜欢和孩子相处，拥有较好的耐心、细心、责任心。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、负责学员教学工作。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协助校区校长进行活动的开展。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、师范类专业大专以上学历、非师范类专业本科以上学历；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、持有教师资格证，小学教育、数学专业，汉语言文学优先。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底薪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课时费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+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绩效＋提成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全勤奖励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岗位津贴（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2500—8000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0320" y="992188"/>
          <a:ext cx="9112885" cy="4884420"/>
        </p:xfrm>
        <a:graphic>
          <a:graphicData uri="http://schemas.openxmlformats.org/drawingml/2006/table">
            <a:tbl>
              <a:tblPr/>
              <a:tblGrid>
                <a:gridCol w="271145"/>
                <a:gridCol w="569595"/>
                <a:gridCol w="608330"/>
                <a:gridCol w="2756535"/>
                <a:gridCol w="396240"/>
                <a:gridCol w="407670"/>
                <a:gridCol w="1466850"/>
                <a:gridCol w="424180"/>
                <a:gridCol w="30480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8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39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房地产销售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女性，有相关工作经验者优先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0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雲水禾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足疗技师及学徒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熟手优先，服从安排，具备良好的心里素质和抗压能力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7000-12000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13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SPA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养生技师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25000-50000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44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云南中顺置地有限公司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销售员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女性，专业不限，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及以上销售、销售类工作经验，有丰富招商渠道者优先，优秀应届毕业生也可考虑；熟练产品知识、销售流程、销售技巧、合同条款以及市场操作模式；有出色的客户服务意识、较强的业务拓展和人际交往沟通能力；诚实守信、勤奋敬业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22-35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 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4000-5000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0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全职采矿工程师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、年龄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周岁以上。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、大专及以上学历。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、有采矿相关工作经验。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、有采矿工程师证。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大专以上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6840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-14605" y="992188"/>
          <a:ext cx="9147810" cy="4878705"/>
        </p:xfrm>
        <a:graphic>
          <a:graphicData uri="http://schemas.openxmlformats.org/drawingml/2006/table">
            <a:tbl>
              <a:tblPr/>
              <a:tblGrid>
                <a:gridCol w="306070"/>
                <a:gridCol w="569595"/>
                <a:gridCol w="539115"/>
                <a:gridCol w="2266315"/>
                <a:gridCol w="431800"/>
                <a:gridCol w="550545"/>
                <a:gridCol w="1673225"/>
                <a:gridCol w="450215"/>
                <a:gridCol w="45339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447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临沧市共享电单车公司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路面巡检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换电司机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调度司机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有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C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证；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工作态度积极，服从管理，有上进心。有安卓手机，能熟练使用智能手机，看懂地图定位。年龄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25-45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岁。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25-45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薪资面谈；每天工作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小时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；每月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天（调休）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70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44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徐家私房菜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有工作经验者优先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有经验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2800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起，无工作经验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2600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起，半天工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50/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下午。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1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洗碗工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115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马帮菜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要身体健康、勤快、爱好服务行业，有工作经验者优先，持有健康证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～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97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勤杂工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要身体健康、勤快、爱好服务行业，有工作经验者优先，持有健康证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～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71818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切配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要身体健康、勤快、爱好服务行业，有工作经验者优先，持有健康证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2800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～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3500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-5715" y="992188"/>
          <a:ext cx="9138920" cy="4892675"/>
        </p:xfrm>
        <a:graphic>
          <a:graphicData uri="http://schemas.openxmlformats.org/drawingml/2006/table">
            <a:tbl>
              <a:tblPr/>
              <a:tblGrid>
                <a:gridCol w="297180"/>
                <a:gridCol w="631190"/>
                <a:gridCol w="730885"/>
                <a:gridCol w="2083435"/>
                <a:gridCol w="370205"/>
                <a:gridCol w="328295"/>
                <a:gridCol w="1860550"/>
                <a:gridCol w="440690"/>
                <a:gridCol w="48895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185"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井上轻奢庭院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·SPA·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足浴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接待销售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6-12K(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66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大堂经理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6-10K(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24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健康师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8-20K(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综台薪资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48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SPA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15-30K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04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小项技师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8-12K(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收银员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4-6K(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3-4K(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)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41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煮饭阿姨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3-4K(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综合薪资）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10795" y="992188"/>
          <a:ext cx="9122410" cy="4893310"/>
        </p:xfrm>
        <a:graphic>
          <a:graphicData uri="http://schemas.openxmlformats.org/drawingml/2006/table">
            <a:tbl>
              <a:tblPr/>
              <a:tblGrid>
                <a:gridCol w="280670"/>
                <a:gridCol w="569595"/>
                <a:gridCol w="819150"/>
                <a:gridCol w="1960880"/>
                <a:gridCol w="666750"/>
                <a:gridCol w="634365"/>
                <a:gridCol w="1554480"/>
                <a:gridCol w="424180"/>
                <a:gridCol w="304800"/>
                <a:gridCol w="460375"/>
                <a:gridCol w="144716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870"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47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水芸涧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歌技师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有工作经验者优先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1.5-3W+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96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spa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技师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</a:t>
                      </a: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 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-4W</a:t>
                      </a: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 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38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营销接待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1-3W+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采耳师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8000-3W+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29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2500-4000+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97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48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润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春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广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送货员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驾驶车辆技术成熟稳重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、按照要求把货送到客户手中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对客户态度良好，热情服务。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97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广告安装员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、能吃苦耐劳，做事认真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负责广告安装，广告布置。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广告制作员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、熟悉材料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发光字、标识牌制作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马、喷绘、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UV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、写真操作。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8890" y="995680"/>
          <a:ext cx="9164955" cy="4892675"/>
        </p:xfrm>
        <a:graphic>
          <a:graphicData uri="http://schemas.openxmlformats.org/drawingml/2006/table">
            <a:tbl>
              <a:tblPr/>
              <a:tblGrid>
                <a:gridCol w="304165"/>
                <a:gridCol w="650240"/>
                <a:gridCol w="565150"/>
                <a:gridCol w="2414905"/>
                <a:gridCol w="466725"/>
                <a:gridCol w="450215"/>
                <a:gridCol w="1476375"/>
                <a:gridCol w="440690"/>
                <a:gridCol w="488950"/>
                <a:gridCol w="460375"/>
                <a:gridCol w="1447165"/>
              </a:tblGrid>
              <a:tr h="5403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960"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49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临沧超市</a:t>
                      </a:r>
                      <a:endParaRPr 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店长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男女不限，五官端正，语言表达清楚，有收银相关经验者优先，可带薪培训上岗。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25-45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初中以上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36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主管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男女不限，五官端正，语言表达清楚，有相关生鲜工作经验者优先，可带薪培训上岗。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底薪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3600+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全勤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工龄奖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生日福利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节日福利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财务人员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女，持有会计资格证书，五官端正，做事认真负责，有相关经验者优先，可带薪培训上岗。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25-50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3600+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全勤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工龄奖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生日福利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节日福利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高中以上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04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生鲜理货员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男女不限，语言表达清晰，勤劳肯干，有相关经验者优先，可带薪培训上岗。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18-48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底薪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2600+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全勤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工龄奖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生日福利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节日福利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初中以上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收银员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女，五官端正，语言表达清楚，有相关经验者优先，可带薪培训上岗。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18-30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2600+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全勤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工龄奖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生日福利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节日福利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初中以上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290"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臻合名车定制中心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销售顾问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热爱汽车行业，勇于挑战，具有团队合作精神，工作态度严谨认真，善于沟通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见面详谈，任何方式，只要有能力，你都可以提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06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主播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形象气质佳，表现欲强，善于调动气氛，对娱乐直播和短视频模特感兴趣，经验不限，小白也可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18-30</a:t>
                      </a:r>
                      <a:endParaRPr 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-6985" y="992188"/>
          <a:ext cx="9140190" cy="4904740"/>
        </p:xfrm>
        <a:graphic>
          <a:graphicData uri="http://schemas.openxmlformats.org/drawingml/2006/table">
            <a:tbl>
              <a:tblPr/>
              <a:tblGrid>
                <a:gridCol w="429895"/>
                <a:gridCol w="594995"/>
                <a:gridCol w="634365"/>
                <a:gridCol w="2425700"/>
                <a:gridCol w="544195"/>
                <a:gridCol w="345440"/>
                <a:gridCol w="882015"/>
                <a:gridCol w="546735"/>
                <a:gridCol w="557530"/>
                <a:gridCol w="960120"/>
                <a:gridCol w="1219200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945"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临沧康馨护理站有限公司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医院护工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男女不限要求身体健康，有经验者优先考虑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以下、女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以下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3000-7000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包住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住家护工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女性，培训后安排就业，要求身体健康，有经验者优先考虑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 vMerge="1">
                  <a:tcPr/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939800">
                <a:tc>
                  <a:txBody>
                    <a:bodyPr/>
                    <a:p>
                      <a:pPr algn="ctr" fontAlgn="ctr">
                        <a:lnSpc>
                          <a:spcPct val="16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52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t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宠伴你宠物店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打扫阿姨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不怕猫狗，喜欢小动物，吃苦耐脏，工作态度认真负责。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上班时间：早上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8:30-10:30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，晚上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7:30-9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5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28397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临沧邮政分拣中心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男工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工作内容：快递装卸货、分拣、扫描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上班时间：夜班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:19.00-09.00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。提前弄完提前下班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18-50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just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3600-4000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！购买商业险</a:t>
                      </a:r>
                      <a:r>
                        <a:rPr lang="en-US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➕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工伤险！月休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/>
                        <a:t>可以提供住宿</a:t>
                      </a: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95885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中移铁通有限公司临沧分公司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商客经理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just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基础工资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业务提成，月均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3500-10000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上不封顶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000"/>
                        <a:t>大专及以上学历</a:t>
                      </a: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云县、耿马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97245"/>
            <a:ext cx="973455" cy="9607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19685" y="992188"/>
          <a:ext cx="9139555" cy="4872355"/>
        </p:xfrm>
        <a:graphic>
          <a:graphicData uri="http://schemas.openxmlformats.org/drawingml/2006/table">
            <a:tbl>
              <a:tblPr/>
              <a:tblGrid>
                <a:gridCol w="360045"/>
                <a:gridCol w="742315"/>
                <a:gridCol w="763270"/>
                <a:gridCol w="2142490"/>
                <a:gridCol w="514985"/>
                <a:gridCol w="433070"/>
                <a:gridCol w="1022350"/>
                <a:gridCol w="563880"/>
                <a:gridCol w="671195"/>
                <a:gridCol w="706755"/>
                <a:gridCol w="1219200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51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布尔海鲜牛排烤肉自助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配菜师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rowSpan="4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男女不限，年龄不限，要求身体健康，有相关经验者优先考虑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3000-4000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9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vMerge="1"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2300-3500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28194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洗碗工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2200-3200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22987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保洁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2200-3200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82232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云南金盾保安集团临沧分公司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保安员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男性优先，学历不限，经验不限，会基本写字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20-50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2200-3000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不等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lnSpc>
                          <a:spcPct val="3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/>
                        <a:t>意外险＋工伤险</a:t>
                      </a:r>
                      <a:endParaRPr lang="zh-CN" altLang="en-US" sz="1000"/>
                    </a:p>
                  </a:txBody>
                  <a:tcPr anchor="ctr" anchorCtr="0"/>
                </a:tc>
                <a:tc vMerge="1">
                  <a:tcP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71830">
                <a:tc rowSpan="4">
                  <a:txBody>
                    <a:bodyPr/>
                    <a:p>
                      <a:pPr algn="l">
                        <a:lnSpc>
                          <a:spcPct val="6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57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p>
                      <a:pPr lvl="0" 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             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中国电信公司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支局长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专业军人优先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,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主要职责：分支局全面工作的统筹，如：销售组织、服务管理、招商扶商等。工作地点：临翔区各乡镇。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90000"/>
                        </a:lnSpc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25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年薪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10w+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/>
                        <a:t>大专及以上</a:t>
                      </a:r>
                      <a:endParaRPr lang="zh-CN" altLang="en-US" sz="10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80200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团队长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主要职责：主要负责临翔区校园市场工作的全面统筹，如：团队管理、日常客户走访维系、业务洽谈等。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90000"/>
                        </a:lnSpc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年薪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10w+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3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/>
                </a:tc>
                <a:tc vMerge="1">
                  <a:tcPr/>
                </a:tc>
              </a:tr>
              <a:tr h="40005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装维人员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90000"/>
                        </a:lnSpc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4000+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上不封顶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3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/>
                </a:tc>
                <a:tc vMerge="1">
                  <a:tcPr/>
                </a:tc>
              </a:tr>
              <a:tr h="40957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营业员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90000"/>
                        </a:lnSpc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/>
                </a:tc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3000+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上不封顶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3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5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表格 4"/>
          <p:cNvGraphicFramePr/>
          <p:nvPr/>
        </p:nvGraphicFramePr>
        <p:xfrm>
          <a:off x="0" y="981075"/>
          <a:ext cx="9111615" cy="4902835"/>
        </p:xfrm>
        <a:graphic>
          <a:graphicData uri="http://schemas.openxmlformats.org/drawingml/2006/table">
            <a:tbl>
              <a:tblPr/>
              <a:tblGrid>
                <a:gridCol w="310515"/>
                <a:gridCol w="530225"/>
                <a:gridCol w="791210"/>
                <a:gridCol w="1897380"/>
                <a:gridCol w="605155"/>
                <a:gridCol w="393065"/>
                <a:gridCol w="1793875"/>
                <a:gridCol w="545465"/>
                <a:gridCol w="458470"/>
                <a:gridCol w="648970"/>
                <a:gridCol w="1137285"/>
              </a:tblGrid>
              <a:tr h="7943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490">
                <a:tc rowSpan="5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宏华服装厂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缝纫熟练工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男女不限，小学以上学历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18-45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岁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计件工资，具体事宜面谈，包吃包住。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工作地点：云县客运站云南宏华人力培训就业综合服务办公楼二楼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云县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/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幸福镇幸福村便民服务中心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工作时间：早上8:00-12：00，下午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:00-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:00，每天须完成规定的生产任务，每月休息4天。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小学以上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包吃包住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云县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276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缝纫学徒工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48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缝纫临时工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裁剪工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男女不限；学历初中以上学历；</a:t>
                      </a:r>
                      <a:endParaRPr 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要求：看懂生产资料及工艺制作裁剪要求，熟悉面、辅料性能，会核对唛架图纸，预计用料节损，有5年以上裁剪工作经验。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25-45岁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初中以上学历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43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验货员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男女不限；小学以上学历；要求：熟悉服装工艺，精通服装质量管理，熟悉各种检测标准与行业标准，了解面辅料相关知识；具有5年以上产品质量检验工作经历。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25-45岁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3500元以上，具体面谈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小学以上学历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4" name="文本框 3"/>
          <p:cNvSpPr txBox="1"/>
          <p:nvPr/>
        </p:nvSpPr>
        <p:spPr>
          <a:xfrm>
            <a:off x="0" y="119063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Click="0" advTm="37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223" y="992188"/>
          <a:ext cx="9139555" cy="4900295"/>
        </p:xfrm>
        <a:graphic>
          <a:graphicData uri="http://schemas.openxmlformats.org/drawingml/2006/table">
            <a:tbl>
              <a:tblPr/>
              <a:tblGrid>
                <a:gridCol w="429260"/>
                <a:gridCol w="804545"/>
                <a:gridCol w="599440"/>
                <a:gridCol w="1639570"/>
                <a:gridCol w="797560"/>
                <a:gridCol w="598805"/>
                <a:gridCol w="977900"/>
                <a:gridCol w="555625"/>
                <a:gridCol w="469265"/>
                <a:gridCol w="821055"/>
                <a:gridCol w="1446530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580">
                <a:tc rowSpan="2">
                  <a:txBody>
                    <a:bodyPr/>
                    <a:p>
                      <a:pPr algn="ctr" font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  58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p>
                      <a:pPr algn="l" fontAlgn="ctr">
                        <a:lnSpc>
                          <a:spcPct val="2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金旭之光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全职数学教师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有教师资格证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上班时间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:14.30-21.30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5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 rowSpan="6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210"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兼职数学教师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29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83693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工业园区培训学校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办公室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做过培训，有相关经验，能适应相应出差，负责培训好每一期培训班的相关工作及办公室的事项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just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工资包含个人及单位保险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72326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临沧绿宝农业科技有限公司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销售主管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有生鲜销售经验优先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3000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起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五险一金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54685">
                <a:tc rowSpan="2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森淼酒吧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傣味小吃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男女不限，有工作经验者优先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 rowSpan="2"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74295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酒水营销服务员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有工作经验者优先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 vMerge="1"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223" y="992188"/>
          <a:ext cx="9139555" cy="4901565"/>
        </p:xfrm>
        <a:graphic>
          <a:graphicData uri="http://schemas.openxmlformats.org/drawingml/2006/table">
            <a:tbl>
              <a:tblPr/>
              <a:tblGrid>
                <a:gridCol w="429260"/>
                <a:gridCol w="690880"/>
                <a:gridCol w="651510"/>
                <a:gridCol w="2129155"/>
                <a:gridCol w="483870"/>
                <a:gridCol w="414655"/>
                <a:gridCol w="1047750"/>
                <a:gridCol w="555625"/>
                <a:gridCol w="469265"/>
                <a:gridCol w="698500"/>
                <a:gridCol w="156908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90">
                <a:tc rowSpan="3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临沧市低空经济公司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无人机飞行教练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不会可培训，接受无经验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3"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管理人员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8768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业务员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85471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欣皓烟酒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营业员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女生，品貌端正，开朗勤快，工作时间中午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点至晚上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25-36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3500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7195">
                <a:tc rowSpan="3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艺缘书院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语文教师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3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具备教师资格证，具有一定的教学经验，具备良好与家长沟通表达能力，能够适应教学环境，与学生们建立良好的互动关系，热情活泼开朗，有责任心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3"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全职底薪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2000-3000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，加奖金，加课时费，加提成，加绩效，加五险，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兼职按照课时费计算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9116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美术教师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544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书法教师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2933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临沧谊亚汽车销售服务有限公司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销售顾问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有汽车销售经验优先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3000-10000+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月休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天起（节假日合理增加）包午餐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223" y="992188"/>
          <a:ext cx="9139555" cy="4888230"/>
        </p:xfrm>
        <a:graphic>
          <a:graphicData uri="http://schemas.openxmlformats.org/drawingml/2006/table">
            <a:tbl>
              <a:tblPr/>
              <a:tblGrid>
                <a:gridCol w="429260"/>
                <a:gridCol w="690880"/>
                <a:gridCol w="651510"/>
                <a:gridCol w="2129155"/>
                <a:gridCol w="483870"/>
                <a:gridCol w="414655"/>
                <a:gridCol w="1047750"/>
                <a:gridCol w="555625"/>
                <a:gridCol w="469265"/>
                <a:gridCol w="698500"/>
                <a:gridCol w="156908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rowSpan="9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9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永沪公司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行政总厨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持有厨师证书，有过食堂管理经验。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6000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rowSpan="9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厨师主管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持有厨师证书，有过食堂管理经验。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5000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368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厨师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持有厨师证书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4500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2100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面点主管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4500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401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面点助手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3000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6258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洗捡组长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2800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6322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洗捡员工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2500</a:t>
                      </a:r>
                      <a:endParaRPr lang="en-US" altLang="zh-CN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5981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超市店长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岗位要求：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年以上超市管理经验，熟悉生鲜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日用品运营擅长制定促销策略，提升门店营收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岗位职责：全面负责超市人、货、场管理，带教团队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4500-6000</a:t>
                      </a:r>
                      <a:r>
                        <a:rPr lang="zh-CN" altLang="en-US" sz="1000"/>
                        <a:t>元</a:t>
                      </a:r>
                      <a:endParaRPr lang="zh-CN" altLang="en-US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9850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超市收银员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岗位要求：细心耐心，熟练使用收银系统，有零售行业经验优先。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工作内容：快速准确收银，处理顾客咨询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/>
                        <a:t>2500-3500</a:t>
                      </a:r>
                      <a:r>
                        <a:rPr lang="zh-CN" altLang="en-US" sz="1000"/>
                        <a:t>元，工作环境舒适</a:t>
                      </a:r>
                      <a:endParaRPr lang="zh-CN" altLang="en-US" sz="1000"/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altLang="zh-CN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223" y="992188"/>
          <a:ext cx="9139555" cy="4870450"/>
        </p:xfrm>
        <a:graphic>
          <a:graphicData uri="http://schemas.openxmlformats.org/drawingml/2006/table">
            <a:tbl>
              <a:tblPr/>
              <a:tblGrid>
                <a:gridCol w="367665"/>
                <a:gridCol w="586740"/>
                <a:gridCol w="554355"/>
                <a:gridCol w="2627630"/>
                <a:gridCol w="440690"/>
                <a:gridCol w="396875"/>
                <a:gridCol w="873125"/>
                <a:gridCol w="555625"/>
                <a:gridCol w="469265"/>
                <a:gridCol w="698500"/>
                <a:gridCol w="156908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9365">
                <a:tc rowSpan="3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永沪公司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市场营销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、岗位责任心，能吃苦耐劳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、熟练掌握办公软件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、既有一定的沟通技巧并及时响应客户需求并准确传递客户需求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、年龄在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35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岁以下，具有大专及以上学历，具有驾驶证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3900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元，转正后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5000+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320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仓管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、岗位责任心，能吃苦耐劳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、熟练掌握办公软件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、对农产品具有一定的认识，能够区分应季、过季农产品，熟悉农产品生长周期及农产品市场行情。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年龄在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40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岁以下，具有大专及以上学历，具有驾驶证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3900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元，转正后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5000+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13205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采购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、岗位责任心，能吃苦耐劳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、熟练掌握办公软件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、对农产品具有一定的认识，能够区分应季、过季农产品，熟悉农产品生长周期及市场行情。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、具有一定的商谈技巧和采购经验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、年龄在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35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岁以下，具有大专及以上学历，具有驾驶证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3900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元，转正后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5000+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2223" y="992188"/>
          <a:ext cx="9139555" cy="4883150"/>
        </p:xfrm>
        <a:graphic>
          <a:graphicData uri="http://schemas.openxmlformats.org/drawingml/2006/table">
            <a:tbl>
              <a:tblPr/>
              <a:tblGrid>
                <a:gridCol w="367665"/>
                <a:gridCol w="586740"/>
                <a:gridCol w="554355"/>
                <a:gridCol w="2295525"/>
                <a:gridCol w="405765"/>
                <a:gridCol w="387985"/>
                <a:gridCol w="1537335"/>
                <a:gridCol w="661035"/>
                <a:gridCol w="503555"/>
                <a:gridCol w="427990"/>
                <a:gridCol w="1411605"/>
              </a:tblGrid>
              <a:tr h="5746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91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67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亚墅酒店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前台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要有工作经验熟练可以快速上手的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2600+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（具体面谈）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90">
                <a:tc rowSpan="2"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68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汽车修理厂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材料员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材料员要求会打单，漆工师傅会对接客户，有相关经验优先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rowSpan="2"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01980">
                <a:tc vMerge="1"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机修师傅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 vMerge="1">
                  <a:tcPr marL="9842" marR="9842" marT="9842" marB="0" anchor="ctr" anchorCtr="0"/>
                </a:tc>
                <a:tc vMerge="1"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386840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凤翔路营业厅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南天路营业厅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业务台席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年龄在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18-35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岁之间，男女不限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大专及以上学历，有相关销售、客服或通信行业经验者优先。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能耐心倾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具备较强的沟通表达能力和服务意识，听客户需求，为客户提供优质服务。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18-35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提成，缴纳五险一金，排班制，月休四天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大专及以上学历</a:t>
                      </a: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4965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临沧禾洲商贸有限公司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业务员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男女不限，有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驾照，有工作经验者优先考虑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22-45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试用期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，转正后工资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3500-5000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，半年后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五险一金，若有销售能力能独立负责一片区域，底薪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提成，上不封顶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2540" y="992505"/>
          <a:ext cx="9139555" cy="4902200"/>
        </p:xfrm>
        <a:graphic>
          <a:graphicData uri="http://schemas.openxmlformats.org/drawingml/2006/table">
            <a:tbl>
              <a:tblPr/>
              <a:tblGrid>
                <a:gridCol w="367665"/>
                <a:gridCol w="586740"/>
                <a:gridCol w="554355"/>
                <a:gridCol w="2295525"/>
                <a:gridCol w="405765"/>
                <a:gridCol w="387985"/>
                <a:gridCol w="1537335"/>
                <a:gridCol w="661035"/>
                <a:gridCol w="503555"/>
                <a:gridCol w="427990"/>
                <a:gridCol w="1411605"/>
              </a:tblGrid>
              <a:tr h="673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14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艺仁堂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修脚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男性二名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女性三名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有无经验均可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吃得苦肯上进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18-45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（提成制多劳多得）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endParaRPr lang="zh-CN" altLang="en-US" sz="1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000"/>
                        <a:t>包吃</a:t>
                      </a:r>
                      <a:r>
                        <a:rPr lang="en-US" altLang="zh-CN" sz="1000"/>
                        <a:t>+</a:t>
                      </a:r>
                      <a:r>
                        <a:rPr lang="zh-CN" altLang="en-US" sz="1000"/>
                        <a:t>租房补助</a:t>
                      </a:r>
                      <a:endParaRPr lang="zh-CN" altLang="en-US" sz="1000"/>
                    </a:p>
                  </a:txBody>
                  <a:tcPr anchor="ctr" anchorCtr="0"/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539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会务员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有基本管理能力，女性优先；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有沟通协调能力和服务意识；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20-40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2500-3500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000"/>
                        <a:t>高中及以上</a:t>
                      </a:r>
                      <a:endParaRPr lang="zh-CN" altLang="en-US" sz="10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431925">
                <a:tc>
                  <a:txBody>
                    <a:bodyPr/>
                    <a:p>
                      <a:pPr algn="ctr" fontAlgn="ct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品牌酒店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前台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会基本电脑操作，性别不限，形象气质佳，有沟通协调能力和服务意识；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l" fontAlgn="ctr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20-30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3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/>
                </a:tc>
                <a:tc>
                  <a:txBody>
                    <a:bodyPr/>
                    <a:p>
                      <a:pPr algn="ctr" fontAlgn="ct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3200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月，购买五险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000"/>
                        <a:t>高中及以上</a:t>
                      </a:r>
                      <a:endParaRPr lang="zh-CN" altLang="en-US" sz="10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zh-CN" altLang="en-US" sz="1000"/>
                    </a:p>
                  </a:txBody>
                  <a:tcPr anchor="ctr" anchorCtr="0"/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2"/>
          <a:srcRect t="147" b="147"/>
          <a:stretch>
            <a:fillRect/>
          </a:stretch>
        </p:blipFill>
        <p:spPr>
          <a:xfrm>
            <a:off x="0" y="5885180"/>
            <a:ext cx="973455" cy="9728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10160" y="1001395"/>
          <a:ext cx="9157970" cy="4866640"/>
        </p:xfrm>
        <a:graphic>
          <a:graphicData uri="http://schemas.openxmlformats.org/drawingml/2006/table">
            <a:tbl>
              <a:tblPr firstCol="1" bandCol="1">
                <a:tableStyleId>{8F717F9D-AF32-447D-8FEC-3AA23FB8AE24}</a:tableStyleId>
              </a:tblPr>
              <a:tblGrid>
                <a:gridCol w="362585"/>
                <a:gridCol w="747395"/>
                <a:gridCol w="746125"/>
                <a:gridCol w="2207260"/>
                <a:gridCol w="619760"/>
                <a:gridCol w="619760"/>
                <a:gridCol w="781050"/>
                <a:gridCol w="481965"/>
                <a:gridCol w="491490"/>
                <a:gridCol w="619760"/>
                <a:gridCol w="1480820"/>
              </a:tblGrid>
              <a:tr h="655955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序号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企业名称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岗位要求/职责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年龄要求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需求人数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薪资待遇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学历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是否提供食宿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工作地点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联系方式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42106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74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前锦众程人力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B2B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渠道销售代表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岗位职责：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、负责政企产品的渠道规划与管理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,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对渠道质量与收入目标负责；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、对行业市场及分销渠道业务沙盘进行分析，制定有效的渠道拓展策略，并做好跟进工作；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、负责区域分销商的选择和管理、牵引区域分销商做好渠道拓展、覆盖、产品销售及政策、活动落地；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4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、合作伙伴的全面拉通与管理，包括各项销售指标跟进、分析，拉通管理全国分销渠道的相关业务；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5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、建立、维护和加深与分销渠道长期、良好的关系，提升渠道口碑。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岗位要求：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、统招本科及以上学历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;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、具备较强的项目运作、招投标专业能力，能够协助渠道进行客户拓展能力，提升渠道综合能力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;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、具备市场深入洞察、销售目标规划、沙盘管理能力。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统招本科及以上学历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临翔区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0883-3088377（临沧忙畔零工市场大厅）0883-2123566（办公室）2123560（临翔区政务大厅）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10160" y="1001395"/>
          <a:ext cx="9157970" cy="4866640"/>
        </p:xfrm>
        <a:graphic>
          <a:graphicData uri="http://schemas.openxmlformats.org/drawingml/2006/table">
            <a:tbl>
              <a:tblPr firstCol="1" bandCol="1">
                <a:tableStyleId>{8F717F9D-AF32-447D-8FEC-3AA23FB8AE24}</a:tableStyleId>
              </a:tblPr>
              <a:tblGrid>
                <a:gridCol w="362585"/>
                <a:gridCol w="747395"/>
                <a:gridCol w="746125"/>
                <a:gridCol w="2207260"/>
                <a:gridCol w="619760"/>
                <a:gridCol w="619760"/>
                <a:gridCol w="781050"/>
                <a:gridCol w="481965"/>
                <a:gridCol w="491490"/>
                <a:gridCol w="619760"/>
                <a:gridCol w="1480820"/>
              </a:tblGrid>
              <a:tr h="655955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序号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企业名称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岗位要求/职责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年龄要求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需求人数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薪资待遇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学历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是否提供食宿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工作地点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联系方式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42106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74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前锦众程人力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导购员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岗位职责：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、销售目标达成：承接并完成门店销售目标，营造良好的购机和体验环境；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、形象维护：做好门店陈列落地，以及物料、促销品管理和核销；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、产品知识：熟悉并掌握产品及相关竞品的产品知识；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4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、进销存管理：门店销售和库存的分析和盘点；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5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、客情维护：做好与店长、店员的关系维护，形成良好的客情；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岗位要求：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、高中及以上学历；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、有零售行业相关销售经验者优先；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、沟通能力强，服务意识佳，抗压能力强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高中及以上学历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临翔区、云县、凤庆县、双江县、镇康县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0883-3088377（临沧忙畔零工市场大厅）0883-2123566（办公室）2123560（临翔区政务大厅）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10160" y="1001395"/>
          <a:ext cx="9157970" cy="4866640"/>
        </p:xfrm>
        <a:graphic>
          <a:graphicData uri="http://schemas.openxmlformats.org/drawingml/2006/table">
            <a:tbl>
              <a:tblPr firstCol="1" bandCol="1">
                <a:tableStyleId>{8F717F9D-AF32-447D-8FEC-3AA23FB8AE24}</a:tableStyleId>
              </a:tblPr>
              <a:tblGrid>
                <a:gridCol w="362585"/>
                <a:gridCol w="747395"/>
                <a:gridCol w="746125"/>
                <a:gridCol w="2207260"/>
                <a:gridCol w="619760"/>
                <a:gridCol w="619760"/>
                <a:gridCol w="781050"/>
                <a:gridCol w="481965"/>
                <a:gridCol w="491490"/>
                <a:gridCol w="619760"/>
                <a:gridCol w="1480820"/>
              </a:tblGrid>
              <a:tr h="655955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序号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企业名称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岗位要求/职责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年龄要求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需求人数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薪资待遇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学历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是否提供食宿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工作地点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联系方式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1052830">
                <a:tc rowSpan="10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75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9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临沧国有企业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武装押运人员、驾驶员，监控员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要求初中及以上文凭，政治审查合格，身体健康，年龄在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－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40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岁之间，男女不限，有退伍证的优先。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18-40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endParaRPr 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工资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3400 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扣完保险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2700-2800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初中及以上文凭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rowSpan="45"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0883-3088377（临沧忙畔零工市场大厅）0883-2123566（办公室）2123560（临翔区政务大厅）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9"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临沧滇一驾校报名大厅二楼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5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1500+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提成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1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9"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话务员线上招生（负责临沧本地学校招生宣传，免费培训，轻松易上手）早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9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晚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话务员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临沧滇一驾校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10521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76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rowSpan="10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77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华旭幼儿园（高新校区、华旭校区）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厨工、保洁、保安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厨工要求持有健康证、有厨师证优先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None/>
                      </a:pP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1052195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临翔区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rowSpan="2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78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rowSpan="23"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翔和物业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9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保安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2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50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岁以下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0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薪资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3000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（含三险）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6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351155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5"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3"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11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水电工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9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薪资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4000+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（含三险）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3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35052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45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岁以下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40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岁以下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薪资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2600+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4"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351155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l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女性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3"/>
            </p:custDataLst>
          </p:nvPr>
        </p:nvGraphicFramePr>
        <p:xfrm>
          <a:off x="10160" y="1001395"/>
          <a:ext cx="9149080" cy="4874895"/>
        </p:xfrm>
        <a:graphic>
          <a:graphicData uri="http://schemas.openxmlformats.org/drawingml/2006/table">
            <a:tbl>
              <a:tblPr firstCol="1" bandCol="1">
                <a:tableStyleId>{8F717F9D-AF32-447D-8FEC-3AA23FB8AE24}</a:tableStyleId>
              </a:tblPr>
              <a:tblGrid>
                <a:gridCol w="362585"/>
                <a:gridCol w="747395"/>
                <a:gridCol w="667385"/>
                <a:gridCol w="2452370"/>
                <a:gridCol w="453390"/>
                <a:gridCol w="497205"/>
                <a:gridCol w="886460"/>
                <a:gridCol w="499110"/>
                <a:gridCol w="491490"/>
                <a:gridCol w="619760"/>
                <a:gridCol w="1471930"/>
              </a:tblGrid>
              <a:tr h="655955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序号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企业名称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岗位名称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岗位要求/职责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年龄要求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需求人数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薪资待遇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学历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是否提供食宿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工作地点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/>
                        <a:t>联系方式</a:t>
                      </a:r>
                      <a:endParaRPr lang="zh-CN" altLang="en-US" sz="1200" b="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1524000">
                <a:tc rowSpan="8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79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临沧市云河软件开发有限公司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8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技术员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岗位要求：财务专业、计算机专业、数学专业、大专以上学历（包括大专）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                                       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岗位职责：负责公司软件技术服务，协助客户解决应用软件中存在的问题，有较强的服务意识及良好的工作态度与责任心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  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工作时间：周一至周六（早上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8:00-11:30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下午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14:00-17:30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）公司福利：五险一金，年底双薪，法定节假，团建旅游</a:t>
                      </a:r>
                      <a:endParaRPr lang="zh-CN" altLang="en-US" sz="9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endParaRPr 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面议：基础工资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工龄工资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补贴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提成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绩效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年终奖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大专及以上学历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6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临沧市临翔区富丽家园</a:t>
                      </a:r>
                      <a:r>
                        <a:rPr lang="en-US" altLang="zh-CN" sz="1000"/>
                        <a:t>30</a:t>
                      </a:r>
                      <a:r>
                        <a:rPr lang="zh-CN" altLang="en-US" sz="1000"/>
                        <a:t>栋</a:t>
                      </a:r>
                      <a:r>
                        <a:rPr lang="en-US" altLang="zh-CN" sz="1000"/>
                        <a:t>205</a:t>
                      </a:r>
                      <a:r>
                        <a:rPr lang="zh-CN" altLang="en-US" sz="1000"/>
                        <a:t>室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rowSpan="9">
                  <a:txBody>
                    <a:bodyPr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ym typeface="+mn-ea"/>
                        </a:rPr>
                        <a:t>0883-3088377（临沧忙畔零工市场大厅）0883-2123566（办公室）2123560（临翔区政务大厅）</a:t>
                      </a:r>
                      <a:endParaRPr lang="zh-CN" altLang="en-US" sz="1000"/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8">
                  <a:txBody>
                    <a:bodyPr/>
                    <a:p>
                      <a:pPr algn="ctr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（一）必须属于就业困难人员，符合以下条件之一：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1.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办理了城镇登记失业的零就业家庭人员；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2.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享受城乡居民最低生活保障人员；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3.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男年满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 50 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周岁和女年满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 40 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周岁以上的大龄失业人员；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4.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有劳动能力的残疾人；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5.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连续失业满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6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个月以上的应届离校未就业高校毕业生；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6.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已办理失业登记满一年以上人员；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7.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连续失业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 3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个月以上的易地扶贫搬迁至城镇的建档立卡贫困劳动力。（二）热爱中国共产党，遵纪守法、品行端正、吃苦耐劳；（三）年龄在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35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周岁以下；（四）本科及以上学历，专业不限。报名时间：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2025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年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7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日至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7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15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日（上午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8:30-12:00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，下午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</a:rPr>
                        <a:t>2:30-6:00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</a:rPr>
                        <a:t>）；报名地点：临沧市双创中心二楼（宏华人力）</a:t>
                      </a:r>
                      <a:endParaRPr lang="zh-CN" altLang="en-US" sz="9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7">
                  <a:txBody>
                    <a:bodyPr/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6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招聘的公益性岗位需与单位签订合同，期限为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3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年。享受公益性岗位补贴、工会会员待遇，作息时间按机关事业单位规定执行，享受国家法定节假日，食宿自理。</a:t>
                      </a:r>
                      <a:endParaRPr lang="zh-CN" altLang="en-US" sz="9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（一）薪酬：工资薪酬每月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4200.00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元（含应缴五险一金</a:t>
                      </a:r>
                      <a:r>
                        <a:rPr lang="en-US" altLang="zh-CN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)</a:t>
                      </a: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。</a:t>
                      </a:r>
                      <a:endParaRPr lang="zh-CN" altLang="en-US" sz="9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900">
                          <a:solidFill>
                            <a:srgbClr val="000000"/>
                          </a:solidFill>
                          <a:latin typeface="+mn-ea"/>
                          <a:sym typeface="宋体" panose="02010600030101010101" pitchFamily="2" charset="-122"/>
                        </a:rPr>
                        <a:t>（二）合同期间可以报名参加各类考试，考试不受限制。</a:t>
                      </a:r>
                      <a:endParaRPr lang="zh-CN" altLang="en-US" sz="900">
                        <a:solidFill>
                          <a:srgbClr val="000000"/>
                        </a:solidFill>
                        <a:latin typeface="+mn-ea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本科及以上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否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0"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row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/>
                        <a:t>世纪路</a:t>
                      </a:r>
                      <a:endParaRPr lang="zh-CN" altLang="en-US" sz="1000"/>
                    </a:p>
                  </a:txBody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  <a:tr h="26949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80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临沧市信访局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公益性岗位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ctr"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  <a:tc vMerge="1">
                  <a:tcPr marL="25400" marR="25400" marT="25400" marB="25400" vert="horz" anchor="ctr" anchorCtr="0"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5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0" y="981075"/>
          <a:ext cx="9111615" cy="4798060"/>
        </p:xfrm>
        <a:graphic>
          <a:graphicData uri="http://schemas.openxmlformats.org/drawingml/2006/table">
            <a:tbl>
              <a:tblPr/>
              <a:tblGrid>
                <a:gridCol w="310515"/>
                <a:gridCol w="530225"/>
                <a:gridCol w="791210"/>
                <a:gridCol w="1897380"/>
                <a:gridCol w="605155"/>
                <a:gridCol w="393065"/>
                <a:gridCol w="1793875"/>
                <a:gridCol w="545465"/>
                <a:gridCol w="458470"/>
                <a:gridCol w="648970"/>
                <a:gridCol w="1137285"/>
              </a:tblGrid>
              <a:tr h="6070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25"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云南中和保安服务集团有限公司临沧分公司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保安员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身体健康，无犯罪记录，保险意外和工伤险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18-58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特殊情况保住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13529503009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临沧万科电子科技有限公司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市场销售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中专以上学历，有较强沟通能力，有从事产品销售和市场营销工作的意愿，爱岗敬业，有工作经验者优先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面议、从优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中专及以上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临沧市水务局二楼（公司行政办公室）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刘老师</a:t>
                      </a:r>
                      <a:b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</a:b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13908836578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2137116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计算机技术员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中专以上学历，熟悉计算机软硬件相关专业知识，为人踏实，爱岗敬业，能吃苦耐劳，有工作经验者优先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中专及以上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泊位收费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泊位收费员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身体健康，服从安排，经面试和培训合格后能达到公司上岗要求。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18-50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薪资待遇按照公司规定执行。工作调动根据排班安排进行。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否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徐师：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15288242360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工作时间：上午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8:00-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下午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6:00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，上四休一。工作时间全天不离岗（除正常吃饭、上厕所外）   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水滴筹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筹款顾问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有销售地推相关工作经验优先，有较强的责任心和工作压力承受能力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2000-6000+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提成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绩效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13708831134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 rowSpan="2"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辰跃科技有限公司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销售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岁以上，性格开朗大方，具有良好的抗压能力和沟通能力，无不良嗜好和犯罪记录，有相关工作经验者优先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临沧市临翔区忙畔街道双创中心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楼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付龙海  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18515858699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客服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岁以上，具有良好的抗压和沟通能力，有相关工作经验者优先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4" name="文本框 3"/>
          <p:cNvSpPr txBox="1"/>
          <p:nvPr/>
        </p:nvSpPr>
        <p:spPr>
          <a:xfrm>
            <a:off x="0" y="119063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Click="0" advTm="37000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3"/>
            </p:custDataLst>
          </p:nvPr>
        </p:nvGraphicFramePr>
        <p:xfrm>
          <a:off x="0" y="1002665"/>
          <a:ext cx="9139555" cy="4872355"/>
        </p:xfrm>
        <a:graphic>
          <a:graphicData uri="http://schemas.openxmlformats.org/drawingml/2006/table">
            <a:tbl>
              <a:tblPr/>
              <a:tblGrid>
                <a:gridCol w="390525"/>
                <a:gridCol w="629920"/>
                <a:gridCol w="715645"/>
                <a:gridCol w="2192020"/>
                <a:gridCol w="432435"/>
                <a:gridCol w="432435"/>
                <a:gridCol w="1062990"/>
                <a:gridCol w="432435"/>
                <a:gridCol w="431800"/>
                <a:gridCol w="929005"/>
                <a:gridCol w="1490345"/>
              </a:tblGrid>
              <a:tr h="591820">
                <a:tc>
                  <a:txBody>
                    <a:bodyPr/>
                    <a:p>
                      <a:pPr algn="ctr" fontAlgn="ctr"/>
                      <a:r>
                        <a:rPr 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企业名称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岗位名称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岗位要求/职责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年龄要求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需求人数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薪资待遇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学历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是否提供食宿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工作地点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联系方式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1570">
                <a:tc rowSpan="10">
                  <a:txBody>
                    <a:bodyPr/>
                    <a:p>
                      <a:pPr algn="ctr" fontAlgn="ctr"/>
                      <a:r>
                        <a:rPr 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81</a:t>
                      </a:r>
                      <a:endParaRPr 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临沧瀛开科技有限公司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氩弧焊工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p>
                      <a:pPr algn="l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任职要求：有氩弧焊经验，有焊工证优先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薪资面谈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包住宿，供中餐和晚餐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云南省临沧市临翔区忙畔街道办事处忙畔社区临沧高新区茶苑路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794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号二期标准厂房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卡蒙特厂房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)11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栋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18">
                  <a:txBody>
                    <a:bodyPr/>
                    <a:p>
                      <a:pPr algn="ctr" fontAlgn="ctr"/>
                      <a:r>
                        <a:rPr lang="zh-CN" altLang="en-US" sz="1000">
                          <a:sym typeface="+mn-ea"/>
                        </a:rPr>
                        <a:t>0883-3088377（临沧忙畔零工市场大厅）</a:t>
                      </a:r>
                      <a:endParaRPr lang="zh-CN" altLang="en-US" sz="1000">
                        <a:sym typeface="+mn-ea"/>
                      </a:endParaRPr>
                    </a:p>
                    <a:p>
                      <a:pPr algn="ctr" fontAlgn="ctr"/>
                      <a:r>
                        <a:rPr lang="zh-CN" altLang="en-US" sz="1000">
                          <a:sym typeface="+mn-ea"/>
                        </a:rPr>
                        <a:t>0883-2123566（办公室）2123560（临翔区政务大厅）</a:t>
                      </a:r>
                      <a:endParaRPr lang="zh-CN" altLang="en-US" sz="1000"/>
                    </a:p>
                    <a:p>
                      <a:pPr algn="ctr" fontAlgn="ctr"/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17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大理州南涧县小湾东镇岔江村小湾实业公司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包吃包住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13"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工资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2900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月起，加班有加班工资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18-35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周岁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、主要负责餐厅厅面接待服务工作；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、身体健康、品貌端正、形象气质佳，能吃苦耐劳、服从公司安排；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                                 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、有餐饮服务工作经验者优先考虑；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       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、岗位发展及工资有晋升空间，每月连休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天，包吃包住及其他福利待遇。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餐厅厅面服务员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云南澜沧江物业服务有限公司小湾分公司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1595">
                <a:tc rowSpan="8"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82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接待中心前台、楼层服务员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岗位职责：主要负责前台接待服务、楼层客房服务工作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任职要求：（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）身体健康，品行端正，形象气质佳。（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）年龄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16-35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岁，能吃苦耐劳，服从公司安排。（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）有前台、楼层服务工作经验优先考虑。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、待遇：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3050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月起、年终绩效、有晋升空间，每月休息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天，免费住职工公寓，以及其他福利待遇。前台上一天休一天，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24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小时工作制，同时享有当月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天轮休假。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16-35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3050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月起、年终绩效、有晋升空间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7370">
                <a:tc vMerge="1"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职工公寓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23850" y="0"/>
            <a:ext cx="8229600" cy="943610"/>
          </a:xfrm>
        </p:spPr>
        <p:txBody>
          <a:bodyPr/>
          <a:lstStyle/>
          <a:p>
            <a:pPr algn="ctr">
              <a:buClrTx/>
              <a:buSzTx/>
              <a:buFontTx/>
            </a:pPr>
            <a:r>
              <a:rPr lang="zh-CN" altLang="en-US" sz="3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rPr>
              <a:t>临沧忙畔零工市场第三十五期岗位更新</a:t>
            </a:r>
            <a:endParaRPr lang="zh-CN" altLang="en-US" sz="32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3"/>
            </p:custDataLst>
          </p:nvPr>
        </p:nvGraphicFramePr>
        <p:xfrm>
          <a:off x="0" y="985520"/>
          <a:ext cx="9139555" cy="4867910"/>
        </p:xfrm>
        <a:graphic>
          <a:graphicData uri="http://schemas.openxmlformats.org/drawingml/2006/table">
            <a:tbl>
              <a:tblPr/>
              <a:tblGrid>
                <a:gridCol w="390525"/>
                <a:gridCol w="629920"/>
                <a:gridCol w="715645"/>
                <a:gridCol w="2192020"/>
                <a:gridCol w="432435"/>
                <a:gridCol w="432435"/>
                <a:gridCol w="1062990"/>
                <a:gridCol w="432435"/>
                <a:gridCol w="431800"/>
                <a:gridCol w="929005"/>
                <a:gridCol w="1490345"/>
              </a:tblGrid>
              <a:tr h="608965">
                <a:tc>
                  <a:txBody>
                    <a:bodyPr/>
                    <a:p>
                      <a:pPr algn="ctr" fontAlgn="ctr"/>
                      <a:r>
                        <a:rPr 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企业名称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岗位名称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岗位要求/职责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年龄要求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需求人数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薪资待遇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学历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是否提供食宿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工作地点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>
                          <a:sym typeface="+mn-ea"/>
                        </a:rPr>
                        <a:t>联系方式</a:t>
                      </a:r>
                      <a:endParaRPr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8945">
                <a:tc>
                  <a:txBody>
                    <a:bodyPr/>
                    <a:p>
                      <a:pPr algn="ctr" fontAlgn="ctr"/>
                      <a:r>
                        <a:rPr 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83</a:t>
                      </a:r>
                      <a:endParaRPr 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云南正宜人力资源有限公司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护士及导诊员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岗位职责：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、负责大厅内病患咨询导诊；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、为有需求的病患或者家属提供取号或其他指引协助。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任职要求：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、女性、年龄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、大专及以上学历，医学相关专业，有护士执业资格证优先；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、无传染病，无违法犯罪记录。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报名资料：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身份证、学历证（大专及以上）、护士职业资格证、健康证、无犯罪记录证明。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                              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报名资料发邮箱，待资格审查筛选后电话通知面试（时间另行安排）。资料务必须真实有效，一旦发现资料不实，取消应聘资格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</a:t>
                      </a:r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岁以下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数名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大专及以上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lang="zh-CN" altLang="en-US" sz="12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临翔区及各区县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000">
                          <a:sym typeface="+mn-ea"/>
                        </a:rPr>
                        <a:t>0883-3088377（临沧忙畔零工市场大厅）</a:t>
                      </a:r>
                      <a:endParaRPr lang="zh-CN" altLang="en-US" sz="1000">
                        <a:sym typeface="+mn-ea"/>
                      </a:endParaRPr>
                    </a:p>
                    <a:p>
                      <a:pPr algn="ctr" fontAlgn="ctr"/>
                      <a:r>
                        <a:rPr lang="zh-CN" altLang="en-US" sz="1000">
                          <a:sym typeface="+mn-ea"/>
                        </a:rPr>
                        <a:t>0883-2123566（办公室）2123560（临翔区政务大厅）</a:t>
                      </a:r>
                      <a:endParaRPr lang="zh-CN" altLang="en-US" sz="1000"/>
                    </a:p>
                    <a:p>
                      <a:pPr algn="ctr" fontAlgn="ctr"/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500" advClick="0" advTm="37000">
        <p:fade/>
      </p:transition>
    </mc:Choice>
    <mc:Fallback>
      <p:transition spd="slow" advClick="0" advTm="37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/>
        </p:nvGraphicFramePr>
        <p:xfrm>
          <a:off x="-9525" y="989013"/>
          <a:ext cx="9152255" cy="4904740"/>
        </p:xfrm>
        <a:graphic>
          <a:graphicData uri="http://schemas.openxmlformats.org/drawingml/2006/table">
            <a:tbl>
              <a:tblPr/>
              <a:tblGrid>
                <a:gridCol w="388620"/>
                <a:gridCol w="609600"/>
                <a:gridCol w="550545"/>
                <a:gridCol w="1882140"/>
                <a:gridCol w="443865"/>
                <a:gridCol w="469900"/>
                <a:gridCol w="2273300"/>
                <a:gridCol w="379730"/>
                <a:gridCol w="575945"/>
                <a:gridCol w="437515"/>
                <a:gridCol w="1141095"/>
              </a:tblGrid>
              <a:tr h="5715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2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2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华图教育科技有限公司临沧分公司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市场专员网络专员</a:t>
                      </a:r>
                      <a:endParaRPr 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有工作经验者优先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面议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临翔区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5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11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兔喜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快递操作员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要求有工作经验直接能上手的可以处理问题件，爱干净，做事情细心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20- 35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     3500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（其中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500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元是考核）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供吃住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12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高仕教育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摄影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具有相关工作经验、摄影专业、临沧户籍优先，负责日常视频剪辑及拍摄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4500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底薪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提成十五险，提供食宿、带薪年假、培训进修、绩效分红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44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市场专员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主要负责市场招生、社区维护、活动策划、地推宣传等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3500底薪+提成十五险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教务班主任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主要负责班级管理、考勤制度、教务督学等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4000底薪+提成十五险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90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13</a:t>
                      </a:r>
                      <a:endParaRPr lang="en-US" altLang="zh-CN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临沧零跑汽车4S店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汽车销售顾问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性格开朗、大方，抗压能力强，有较强的沟通能力、较好的团队精神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3300+五险+高提成；平均工资约5000-10000，有同行业经验者，待遇可谈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92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新媒体运营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</a:rPr>
                        <a:t>会拍摄、剪辑、直播，热爱新媒体，对新媒体有自己的理解，有自己的创意和想法的新兴人类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2900+全勤100+餐补300+五险+高提成；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平均工资5000-10000，有同行业经验者，待遇可谈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29777" name="文本框 3"/>
          <p:cNvSpPr txBox="1"/>
          <p:nvPr/>
        </p:nvSpPr>
        <p:spPr>
          <a:xfrm>
            <a:off x="0" y="6032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6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  <a:p>
            <a:pPr algn="ctr"/>
            <a:endParaRPr lang="zh-CN" altLang="en-US" sz="36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7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" name="表格 6"/>
          <p:cNvGraphicFramePr/>
          <p:nvPr/>
        </p:nvGraphicFramePr>
        <p:xfrm>
          <a:off x="0" y="981075"/>
          <a:ext cx="9143365" cy="4894580"/>
        </p:xfrm>
        <a:graphic>
          <a:graphicData uri="http://schemas.openxmlformats.org/drawingml/2006/table">
            <a:tbl>
              <a:tblPr/>
              <a:tblGrid>
                <a:gridCol w="337185"/>
                <a:gridCol w="668655"/>
                <a:gridCol w="631190"/>
                <a:gridCol w="2126615"/>
                <a:gridCol w="596900"/>
                <a:gridCol w="400685"/>
                <a:gridCol w="1403350"/>
                <a:gridCol w="584835"/>
                <a:gridCol w="582930"/>
                <a:gridCol w="554355"/>
                <a:gridCol w="1256665"/>
              </a:tblGrid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355">
                <a:tc row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14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</a:rPr>
                        <a:t>诺众汽车贸易有限公司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续保专员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</a:rPr>
                        <a:t>不限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18-40岁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4000-8000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，上不封顶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</a:rPr>
                        <a:t>不限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</a:rPr>
                        <a:t>堂食，有饭补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885"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汽车销售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具有较好的抗压能力和沟通能力，有相关工作经验者优先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岁以上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4000-8000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，上不封顶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不限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食堂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饭补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94335"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客户服务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just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sym typeface="+mn-ea"/>
                        </a:rPr>
                        <a:t>有相关工作经验者优先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+mn-ea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2900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，月休四天，有经验者优先录用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165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临沧慧泽企业管理有限公司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电话客服（双休）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just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有销售工作经验，其它不限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</a:rPr>
                        <a:t>10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3000-8000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426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环艺装饰工程有限公司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市场人员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年以上专业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20-35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2000-10000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包午饭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cPr marL="12700" marR="12700" marT="12700" vert="horz" anchor="ctr" anchorCtr="0"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7562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17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机动车检测站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授权签字人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女性，大专以上学历，专业为机动车检测及维修行业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年以上工作经验的或其他专业从事机动车相关行业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年以上工作经验的，已婚者优先。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面议，购买五险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有中餐补助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8705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和成欢乐谷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餐厅收银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</a:rPr>
                        <a:t>女性，会电脑操作，能吃苦耐劳，工作认真负责，有经验者优先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en-US" altLang="zh-CN" sz="1100" b="0" u="none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1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2300—3000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，月休两天，提供两餐住宿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24661" name="文本框 3"/>
          <p:cNvSpPr txBox="1"/>
          <p:nvPr/>
        </p:nvSpPr>
        <p:spPr>
          <a:xfrm>
            <a:off x="0" y="76200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6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  <a:p>
            <a:pPr algn="ctr"/>
            <a:endParaRPr lang="zh-CN" altLang="en-US" sz="36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Click="0" advTm="37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文本框 3"/>
          <p:cNvSpPr txBox="1"/>
          <p:nvPr/>
        </p:nvSpPr>
        <p:spPr>
          <a:xfrm>
            <a:off x="0" y="100013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9525" y="993775"/>
          <a:ext cx="9098915" cy="4889500"/>
        </p:xfrm>
        <a:graphic>
          <a:graphicData uri="http://schemas.openxmlformats.org/drawingml/2006/table">
            <a:tbl>
              <a:tblPr/>
              <a:tblGrid>
                <a:gridCol w="325120"/>
                <a:gridCol w="556260"/>
                <a:gridCol w="656590"/>
                <a:gridCol w="2775585"/>
                <a:gridCol w="478155"/>
                <a:gridCol w="436880"/>
                <a:gridCol w="715645"/>
                <a:gridCol w="661670"/>
                <a:gridCol w="513715"/>
                <a:gridCol w="478155"/>
                <a:gridCol w="1501140"/>
              </a:tblGrid>
              <a:tr h="4425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001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19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尚岸教育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市场专员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全日制大专及以上学历，市场营销、教育类相关专业优先有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1-2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年市场工作经验，有教育培训行业经验者优先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元起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全日制大专及以上学历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耿马县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53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助教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专业不限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教育相关专业优先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，知识储备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公考进入过面试，学科知识扎实，对所辅助教学的科目有深入理解，能为学员提供准确解答。经验能力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有教育培训行业工作经验者优先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具备较强沟通能力，能与老师、学员及家长有效交流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责任心强，关注学员成长，耐心辅导学员。其他条件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有较强学习能力，能快速适应教育行业变化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热爱教育事业，愿意长期投身教育领域。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-5000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元起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本科及以上学历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036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客服专员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专业不限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应届毕业生亦可能力，素质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具备出色的沟通表达能力，声音甜美、亲和力强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拥有较强的应变能力，能妥善处理各类客户问题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熟练使用办公软件。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经验优先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有教育培训行业客服、销售经验者优先考虑。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个人品质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工作认真负责，有强烈的服务意识和团队合作精神，能承受一定工作压力。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4000-6000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大专及以上学历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文本框 3"/>
          <p:cNvSpPr txBox="1"/>
          <p:nvPr/>
        </p:nvSpPr>
        <p:spPr>
          <a:xfrm>
            <a:off x="34925" y="11112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-15875" y="990600"/>
          <a:ext cx="9158605" cy="4902835"/>
        </p:xfrm>
        <a:graphic>
          <a:graphicData uri="http://schemas.openxmlformats.org/drawingml/2006/table">
            <a:tbl>
              <a:tblPr/>
              <a:tblGrid>
                <a:gridCol w="386715"/>
                <a:gridCol w="641985"/>
                <a:gridCol w="622935"/>
                <a:gridCol w="2513965"/>
                <a:gridCol w="556260"/>
                <a:gridCol w="332740"/>
                <a:gridCol w="1240155"/>
                <a:gridCol w="302895"/>
                <a:gridCol w="513715"/>
                <a:gridCol w="478155"/>
                <a:gridCol w="1569085"/>
              </a:tblGrid>
              <a:tr h="6972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30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临沧鼎源供应链管理有限公司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带货主播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每天直播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3-6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个小时，有夜班，半月倒一次班。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女性优先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，形象好，普通话流利，口齿清晰，工作积极，服从安排，做事认真负责，有直播带过货优先，接受无经验。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20-40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名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无责保底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全勤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高额提成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每月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1000-2000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激励奖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五险一金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615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世玺凤凰城小区物业公司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安保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男性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初中以上学历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身体健康无不良嗜好待，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（保安证优先考虑）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25-50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2500-3000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元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50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保洁员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女性（初中以上学历）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身体健康无不良嗜好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、会骑车，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25-55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  <a:tr h="11804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一心堂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营业员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七县一区均有岗位，可根据个人意愿就近安排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2000+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绩效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提成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五险一金，有着完善的工会体系，员工可享受工会福利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69" name="文本框 3"/>
          <p:cNvSpPr txBox="1"/>
          <p:nvPr/>
        </p:nvSpPr>
        <p:spPr>
          <a:xfrm>
            <a:off x="-36512" y="117475"/>
            <a:ext cx="9142412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1905" y="983615"/>
          <a:ext cx="9149080" cy="4903470"/>
        </p:xfrm>
        <a:graphic>
          <a:graphicData uri="http://schemas.openxmlformats.org/drawingml/2006/table">
            <a:tbl>
              <a:tblPr/>
              <a:tblGrid>
                <a:gridCol w="307340"/>
                <a:gridCol w="711835"/>
                <a:gridCol w="492760"/>
                <a:gridCol w="2644140"/>
                <a:gridCol w="556260"/>
                <a:gridCol w="350520"/>
                <a:gridCol w="1073785"/>
                <a:gridCol w="451485"/>
                <a:gridCol w="513715"/>
                <a:gridCol w="478155"/>
                <a:gridCol w="1569085"/>
              </a:tblGrid>
              <a:tr h="6972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915"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23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正昀物业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安保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限男性，身体健康无不良嗜好待，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（保安证优先考虑）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  <a:buNone/>
                      </a:pP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25-50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2500-3000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元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初中以上学历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+mn-ea"/>
                          <a:cs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+mn-ea"/>
                        <a:cs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保洁员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限女性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身体健康无不良嗜好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、会骑车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25-55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面议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6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24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云南鑫龍安全技术工程有限公司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注册消防工程师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大专及以上，全职兼职均可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3000-8000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提供员工宿舍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9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德克士（百树广场店）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服务员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有相关工作经验者优先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岁以上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数名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3500+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，月休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4-5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5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26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云南正宜人力资源有限公司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厨师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男女不限，酒店做早餐和员工餐，工作轻松，环境好，要求有厨师经验，试用期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天。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25-45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4200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元</a:t>
                      </a:r>
                      <a:r>
                        <a:rPr lang="en-US" altLang="zh-CN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zh-CN" altLang="en-US" sz="1000" b="0" i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月五险</a:t>
                      </a:r>
                      <a:endParaRPr lang="zh-CN" altLang="en-US"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fontAlgn="ctr"/>
                      <a:endParaRPr sz="1000" b="0" i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842" marR="9842" marT="9842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包吃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27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临沧饿了么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送餐员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会骑电车，会看导航，会使用智能手机，没车的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99/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月就能租到车，工作区域就家附近。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轻轻松松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4000</a:t>
                      </a: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，稍微努力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7000</a:t>
                      </a: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，踏实努力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10000</a:t>
                      </a:r>
                      <a:r>
                        <a:rPr lang="en-US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89" name="文本框 3"/>
          <p:cNvSpPr txBox="1"/>
          <p:nvPr/>
        </p:nvSpPr>
        <p:spPr>
          <a:xfrm>
            <a:off x="34925" y="117475"/>
            <a:ext cx="9142413" cy="809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/>
          <a:p>
            <a:pPr algn="ctr"/>
            <a:r>
              <a:rPr lang="zh-CN" altLang="en-US" sz="3200">
                <a:latin typeface="Arial" panose="020B0604020202020204" pitchFamily="34" charset="0"/>
                <a:ea typeface="微软雅黑" panose="020B0503020204020204" charset="-122"/>
                <a:sym typeface="宋体" panose="02010600030101010101" pitchFamily="2" charset="-122"/>
              </a:rPr>
              <a:t>临沧忙畔零工市场第三十五期岗位更新</a:t>
            </a:r>
            <a:endParaRPr lang="zh-CN" altLang="en-US" sz="3200">
              <a:latin typeface="Arial" panose="020B0604020202020204" pitchFamily="34" charset="0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0" y="992188"/>
          <a:ext cx="9133205" cy="4907280"/>
        </p:xfrm>
        <a:graphic>
          <a:graphicData uri="http://schemas.openxmlformats.org/drawingml/2006/table">
            <a:tbl>
              <a:tblPr/>
              <a:tblGrid>
                <a:gridCol w="273685"/>
                <a:gridCol w="307975"/>
                <a:gridCol w="827405"/>
                <a:gridCol w="3422650"/>
                <a:gridCol w="558800"/>
                <a:gridCol w="365125"/>
                <a:gridCol w="706120"/>
                <a:gridCol w="495300"/>
                <a:gridCol w="539115"/>
                <a:gridCol w="460375"/>
                <a:gridCol w="1176655"/>
              </a:tblGrid>
              <a:tr h="4495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岗位名称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岗位要求/职责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年龄要求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需求人数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薪资待遇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学历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是否提供食宿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工作地点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联系方式</a:t>
                      </a:r>
                      <a:endParaRPr lang="zh-CN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985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智德鸿昌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茶艺师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持中级以上茶艺师资格证；精通六大茶类冲泡技艺；形象气质佳，擅长茶文化讲解；有茶空间服务经验者优先，公司为员工购买五险。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3000-5000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本科及以上学历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包中餐</a:t>
                      </a: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+mn-ea"/>
                        </a:rPr>
                        <a:t>临翔区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0883-3088377（临沧忙畔零工市场大厅）0883-2123566（办公室）2123560（临翔区政务大厅）</a:t>
                      </a: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	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endParaRPr lang="zh-CN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9205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电商设计师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负责电商平台（微商城、淘宝、抖音等）的页面设计，包括首页、详情页、活动专题页的视觉呈现，确保符合品牌调性及用户体验要求；设计产品包装、宣传物料、海报及品牌形象相关素材，主导展厅、终端体验店的空间视觉设计；结合市场趋势，优化设计流程，与开发团队协作完成页面交互设计，确保跨平台响应式适配；管理设计资源库（图库、字体、模板等），制定设计规范并定期更新，购买五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3000-4000+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是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53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精制茶叶加工技师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性别不限，熟悉茶叶精制加工的工艺流程，包括筛分、风选、拣剔、干燥、匀堆等环节。要求具有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1-3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年以上相关工作经验。工作认真负责，注重细节，具有良好的团队合作精神，能够与团队成员密切配合，共同完成生产任务。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22-35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3000-5000</a:t>
                      </a: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购买五险</a:t>
                      </a:r>
                      <a:endParaRPr lang="en-US" altLang="zh-CN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中专及以上学历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包中餐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3980"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主播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buNone/>
                      </a:pP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年主播工作经验，拥有较好的逻辑思维和反应能力，应对直播间的观众提问，有茶行业或食品行业直播经验优先，喜欢茶文化。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zh-CN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3K—5K+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提成</a:t>
                      </a:r>
                      <a:r>
                        <a:rPr lang="en-US" altLang="zh-CN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</a:t>
                      </a:r>
                      <a:r>
                        <a:rPr lang="zh-CN" altLang="en-US" sz="1000" b="0" u="none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公司为员工购买五险</a:t>
                      </a:r>
                      <a:endParaRPr lang="zh-CN" altLang="en-US" sz="1000" b="0" u="none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包中餐</a:t>
                      </a: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49" name="图片 1" descr="C:/Users/Administrator/Desktop/7.jpg7"/>
          <p:cNvPicPr>
            <a:picLocks noChangeAspect="1"/>
          </p:cNvPicPr>
          <p:nvPr/>
        </p:nvPicPr>
        <p:blipFill>
          <a:blip r:embed="rId1"/>
          <a:srcRect t="147" b="147"/>
          <a:stretch>
            <a:fillRect/>
          </a:stretch>
        </p:blipFill>
        <p:spPr>
          <a:xfrm>
            <a:off x="0" y="5886450"/>
            <a:ext cx="973138" cy="971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Click="0" advTm="37000">
    <p:fade/>
  </p:transition>
</p:sld>
</file>

<file path=ppt/tags/tag1.xml><?xml version="1.0" encoding="utf-8"?>
<p:tagLst xmlns:p="http://schemas.openxmlformats.org/presentationml/2006/main">
  <p:tag name="TABLE_ENDDRAG_ORIGIN_RECT" val="717*339"/>
  <p:tag name="TABLE_ENDDRAG_RECT" val="0*77*717*339"/>
</p:tagLst>
</file>

<file path=ppt/tags/tag10.xml><?xml version="1.0" encoding="utf-8"?>
<p:tagLst xmlns:p="http://schemas.openxmlformats.org/presentationml/2006/main">
  <p:tag name="TABLE_ENDDRAG_ORIGIN_RECT" val="683*386"/>
  <p:tag name="TABLE_ENDDRAG_RECT" val="0*76*683*386"/>
</p:tagLst>
</file>

<file path=ppt/tags/tag11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1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ags/tag13.xml><?xml version="1.0" encoding="utf-8"?>
<p:tagLst xmlns:p="http://schemas.openxmlformats.org/presentationml/2006/main">
  <p:tag name="TABLE_ENDDRAG_ORIGIN_RECT" val="683*386"/>
  <p:tag name="TABLE_ENDDRAG_RECT" val="0*76*683*386"/>
</p:tagLst>
</file>

<file path=ppt/tags/tag14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1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ags/tag16.xml><?xml version="1.0" encoding="utf-8"?>
<p:tagLst xmlns:p="http://schemas.openxmlformats.org/presentationml/2006/main">
  <p:tag name="TABLE_ENDDRAG_ORIGIN_RECT" val="719*381"/>
  <p:tag name="TABLE_ENDDRAG_RECT" val="0*78*719*381"/>
</p:tagLst>
</file>

<file path=ppt/tags/tag17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1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ags/tag19.xml><?xml version="1.0" encoding="utf-8"?>
<p:tagLst xmlns:p="http://schemas.openxmlformats.org/presentationml/2006/main">
  <p:tag name="TABLE_ENDDRAG_ORIGIN_RECT" val="719*381"/>
  <p:tag name="TABLE_ENDDRAG_RECT" val="0*78*719*381"/>
</p:tagLst>
</file>

<file path=ppt/tags/tag2.xml><?xml version="1.0" encoding="utf-8"?>
<p:tagLst xmlns:p="http://schemas.openxmlformats.org/presentationml/2006/main">
  <p:tag name="TABLE_ENDDRAG_ORIGIN_RECT" val="719*334"/>
  <p:tag name="TABLE_ENDDRAG_RECT" val="0*78*719*334"/>
</p:tagLst>
</file>

<file path=ppt/tags/tag20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ags/tag4.xml><?xml version="1.0" encoding="utf-8"?>
<p:tagLst xmlns:p="http://schemas.openxmlformats.org/presentationml/2006/main">
  <p:tag name="TABLE_ENDDRAG_ORIGIN_RECT" val="683*386"/>
  <p:tag name="TABLE_ENDDRAG_RECT" val="0*76*683*386"/>
</p:tagLst>
</file>

<file path=ppt/tags/tag5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ags/tag7.xml><?xml version="1.0" encoding="utf-8"?>
<p:tagLst xmlns:p="http://schemas.openxmlformats.org/presentationml/2006/main">
  <p:tag name="TABLE_ENDDRAG_ORIGIN_RECT" val="683*386"/>
  <p:tag name="TABLE_ENDDRAG_RECT" val="0*76*683*386"/>
</p:tagLst>
</file>

<file path=ppt/tags/tag8.xml><?xml version="1.0" encoding="utf-8"?>
<p:tagLst xmlns:p="http://schemas.openxmlformats.org/presentationml/2006/main">
  <p:tag name="KSO_WM_SLIDE_ID" val="custom20235626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626"/>
  <p:tag name="KSO_WM_SLIDE_TYPE" val="text"/>
  <p:tag name="KSO_WM_SLIDE_SUBTYPE" val="picTxt"/>
  <p:tag name="KSO_WM_SLIDE_SIZE" val="865*444"/>
  <p:tag name="KSO_WM_SLIDE_POSITION" val="47*47"/>
  <p:tag name="KSO_WM_SLIDE_LAYOUT" val="a_β"/>
  <p:tag name="KSO_WM_SLIDE_LAYOUT_CNT" val="1_1"/>
  <p:tag name="KSO_WM_SPECIAL_SOURCE" val="bdnull"/>
  <p:tag name="resource_record_key" val="{&quot;29&quot;:[50053246,50053344,50053145,50052953,50053336],&quot;65&quot;:[20235626]}"/>
</p:tagLst>
</file>

<file path=ppt/tags/tag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626_1*a*1"/>
  <p:tag name="KSO_WM_TEMPLATE_CATEGORY" val="custom"/>
  <p:tag name="KSO_WM_TEMPLATE_INDEX" val="20235626"/>
  <p:tag name="KSO_WM_UNIT_LAYERLEVEL" val="1"/>
  <p:tag name="KSO_WM_TAG_VERSION" val="3.0"/>
  <p:tag name="KSO_WM_BEAUTIFY_FLAG" val="#wm#"/>
  <p:tag name="KSO_WM_UNIT_VALUE" val="30"/>
  <p:tag name="KSO_WM_UNIT_PRESET_TEXT" val="单击此处添加标题"/>
  <p:tag name="KSO_WM_UNIT_TEXT_TYPE" val="1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36017</Words>
  <Application>WPS 演示</Application>
  <PresentationFormat/>
  <Paragraphs>5357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31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9_默认设计模板</vt:lpstr>
      <vt:lpstr>1_默认设计模板</vt:lpstr>
      <vt:lpstr>2_默认设计模板</vt:lpstr>
      <vt:lpstr>4_默认设计模板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临沧忙畔零工市场7.01及时更岗位表</vt:lpstr>
      <vt:lpstr>临沧忙畔零工市场7.01及时更岗位表</vt:lpstr>
      <vt:lpstr>临沧忙畔零工市场7.01及时更岗位表</vt:lpstr>
      <vt:lpstr>临沧忙畔零工市场7.01及时更岗位表</vt:lpstr>
      <vt:lpstr>临沧忙畔零工市场7.01及时更岗位表</vt:lpstr>
      <vt:lpstr>临沧忙畔零工市场7.01及时更岗位表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669</cp:revision>
  <dcterms:created xsi:type="dcterms:W3CDTF">2024-06-03T08:23:00Z</dcterms:created>
  <dcterms:modified xsi:type="dcterms:W3CDTF">2025-07-01T10:02:29Z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2052-10.8.0.5950</vt:lpwstr>
  </property>
  <property fmtid="{D5CDD505-2E9C-101B-9397-08002B2CF9AE}" pid="3" name="ICV">
    <vt:lpwstr>5855FB63C912404D838F549515997393_13</vt:lpwstr>
  </property>
</Properties>
</file>